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notesMasterIdLst>
    <p:notesMasterId r:id="rId23"/>
  </p:notesMasterIdLst>
  <p:sldIdLst>
    <p:sldId id="256" r:id="rId2"/>
    <p:sldId id="312" r:id="rId3"/>
    <p:sldId id="310" r:id="rId4"/>
    <p:sldId id="311" r:id="rId5"/>
    <p:sldId id="285" r:id="rId6"/>
    <p:sldId id="284" r:id="rId7"/>
    <p:sldId id="288" r:id="rId8"/>
    <p:sldId id="289" r:id="rId9"/>
    <p:sldId id="290" r:id="rId10"/>
    <p:sldId id="306" r:id="rId11"/>
    <p:sldId id="292" r:id="rId12"/>
    <p:sldId id="309" r:id="rId13"/>
    <p:sldId id="307" r:id="rId14"/>
    <p:sldId id="299" r:id="rId15"/>
    <p:sldId id="318" r:id="rId16"/>
    <p:sldId id="300" r:id="rId17"/>
    <p:sldId id="319" r:id="rId18"/>
    <p:sldId id="320" r:id="rId19"/>
    <p:sldId id="321" r:id="rId20"/>
    <p:sldId id="301" r:id="rId21"/>
    <p:sldId id="304" r:id="rId22"/>
  </p:sldIdLst>
  <p:sldSz cx="9144000" cy="5143500" type="screen16x9"/>
  <p:notesSz cx="7315200" cy="9601200"/>
  <p:defaultTextStyle>
    <a:defPPr>
      <a:defRPr lang="en-US"/>
    </a:defPPr>
    <a:lvl1pPr marL="0" algn="l" defTabSz="457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4" algn="l" defTabSz="457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48" algn="l" defTabSz="457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23" algn="l" defTabSz="457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98" algn="l" defTabSz="457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72" algn="l" defTabSz="457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46" algn="l" defTabSz="457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20" algn="l" defTabSz="457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94" algn="l" defTabSz="457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38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02" autoAdjust="0"/>
    <p:restoredTop sz="97459" autoAdjust="0"/>
  </p:normalViewPr>
  <p:slideViewPr>
    <p:cSldViewPr snapToGrid="0" snapToObjects="1">
      <p:cViewPr varScale="1">
        <p:scale>
          <a:sx n="75" d="100"/>
          <a:sy n="75" d="100"/>
        </p:scale>
        <p:origin x="168" y="1432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png>
</file>

<file path=ppt/media/image13.svg>
</file>

<file path=ppt/media/image14.png>
</file>

<file path=ppt/media/image15.png>
</file>

<file path=ppt/media/image16.sv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BDD7F-39F0-994B-B822-183990148EFC}" type="datetimeFigureOut">
              <a:rPr lang="en-US" smtClean="0"/>
              <a:t>9/14/19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24C6CA-46A1-5B48-B1AE-7D6F4B7A3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97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24C6CA-46A1-5B48-B1AE-7D6F4B7A34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57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52994" cy="328162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4025" y="841375"/>
            <a:ext cx="8235949" cy="1790700"/>
          </a:xfrm>
        </p:spPr>
        <p:txBody>
          <a:bodyPr anchor="b"/>
          <a:lstStyle>
            <a:lvl1pPr algn="ctr"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4025" y="2632075"/>
            <a:ext cx="8235950" cy="568325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ts val="16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54025" y="3473449"/>
            <a:ext cx="8235950" cy="311151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182563" algn="l"/>
                <a:tab pos="3708400" algn="l"/>
              </a:tabLs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454025" y="3784600"/>
            <a:ext cx="8235950" cy="347663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182880" algn="l"/>
              </a:tabLs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6199322" y="4794504"/>
            <a:ext cx="2497751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813101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60774" y="292608"/>
            <a:ext cx="5029200" cy="42976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3660775" y="732080"/>
            <a:ext cx="5029200" cy="390523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429000" cy="5143500"/>
          </a:xfr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182880" indent="-182880" algn="ctr">
              <a:buNone/>
              <a:defRPr lang="en-US" sz="1400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6075336" y="4794504"/>
            <a:ext cx="2621737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www.cardiff.ac.uk/physics-astronomy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5" y="274320"/>
            <a:ext cx="5029200" cy="4572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454025" y="731520"/>
            <a:ext cx="5029200" cy="366324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719664" y="274320"/>
            <a:ext cx="2979168" cy="4120448"/>
          </a:xfr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400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6028841" y="4794504"/>
            <a:ext cx="2668232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6461098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60774" y="292608"/>
            <a:ext cx="5029200" cy="42976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3660775" y="732080"/>
            <a:ext cx="5029200" cy="390523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445168" y="302313"/>
            <a:ext cx="2983832" cy="4335000"/>
          </a:xfr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85750" indent="-285750" algn="ctr">
              <a:buFont typeface="Arial" charset="0"/>
              <a:buNone/>
              <a:defRPr lang="en-US" sz="1400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5982346" y="4794504"/>
            <a:ext cx="2714727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1213218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5" y="2231136"/>
            <a:ext cx="8235949" cy="43206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454024" y="2706624"/>
            <a:ext cx="8235951" cy="155465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73152"/>
            <a:ext cx="9144000" cy="2070100"/>
          </a:xfr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182880" indent="-182880" algn="ctr">
              <a:buFontTx/>
              <a:buNone/>
              <a:defRPr lang="en-US" sz="1400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6005593" y="4794504"/>
            <a:ext cx="2691480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392863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09" userDrawn="1">
          <p15:clr>
            <a:srgbClr val="FBAE40"/>
          </p15:clr>
        </p15:guide>
        <p15:guide id="2" orient="horz" pos="1859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hite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9144000" cy="2077988"/>
          </a:xfr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182880" indent="-182880" algn="ctr">
              <a:buNone/>
              <a:defRPr lang="en-US" sz="1400" spc="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2077989"/>
            <a:ext cx="9144000" cy="30655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5" y="2235493"/>
            <a:ext cx="8235949" cy="43206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454024" y="2710982"/>
            <a:ext cx="8235951" cy="192633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6005593" y="4794504"/>
            <a:ext cx="2691480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bg1"/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667274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020292"/>
            <a:ext cx="9144000" cy="21232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9144000" cy="3020290"/>
          </a:xfr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182880" indent="-182880" algn="ctr">
              <a:buFontTx/>
              <a:buNone/>
              <a:defRPr lang="en-US" sz="1400" spc="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454024" y="3246120"/>
            <a:ext cx="8235951" cy="127461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91440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37160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82880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37300" y="3591329"/>
            <a:ext cx="2781300" cy="250923"/>
          </a:xfrm>
        </p:spPr>
        <p:txBody>
          <a:bodyPr anchor="ctr"/>
          <a:lstStyle>
            <a:lvl1pPr marL="0" marR="0" indent="0" algn="ctr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182880" algn="l"/>
              </a:tabLst>
              <a:defRPr sz="12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182880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6214820" y="4794504"/>
            <a:ext cx="2482253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bg1"/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2109242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52994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74863"/>
            <a:ext cx="9153525" cy="831850"/>
          </a:xfr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182880" algn="l"/>
              </a:tabLst>
              <a:defRPr sz="24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182880" algn="l"/>
              </a:tabLst>
              <a:defRPr/>
            </a:pPr>
            <a:r>
              <a:rPr lang="en-US" dirty="0"/>
              <a:t>Topic Divider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804115" y="4794504"/>
            <a:ext cx="2892958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bg1"/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989607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52994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74863"/>
            <a:ext cx="9153525" cy="831850"/>
          </a:xfrm>
        </p:spPr>
        <p:txBody>
          <a:bodyPr anchor="ctr"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6145078" y="4794504"/>
            <a:ext cx="2551995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bg1"/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1265641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3"/>
          <p:cNvSpPr txBox="1">
            <a:spLocks/>
          </p:cNvSpPr>
          <p:nvPr userDrawn="1"/>
        </p:nvSpPr>
        <p:spPr>
          <a:xfrm>
            <a:off x="6129580" y="4794504"/>
            <a:ext cx="2567493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www.cardiff.ac.uk/physics-astronomy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out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52994" cy="328162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4025" y="841374"/>
            <a:ext cx="8235949" cy="2111375"/>
          </a:xfrm>
        </p:spPr>
        <p:txBody>
          <a:bodyPr anchor="b"/>
          <a:lstStyle>
            <a:lvl1pPr algn="ctr"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54025" y="3473449"/>
            <a:ext cx="8235950" cy="311151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182563" algn="l"/>
                <a:tab pos="3708400" algn="l"/>
              </a:tabLs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454025" y="3784600"/>
            <a:ext cx="8235950" cy="347663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182880" algn="l"/>
              </a:tabLs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6230319" y="4794504"/>
            <a:ext cx="2466754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2759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5" y="274320"/>
            <a:ext cx="8229600" cy="4572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54025" y="731520"/>
            <a:ext cx="8229600" cy="3672205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6075336" y="4794504"/>
            <a:ext cx="2621737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4182057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5" y="257175"/>
            <a:ext cx="8229600" cy="827785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0" i="0" kern="1000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54025" y="1078618"/>
            <a:ext cx="8229600" cy="3325107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6238068" y="4794504"/>
            <a:ext cx="2459005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828240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87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5" y="274320"/>
            <a:ext cx="8229600" cy="4572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54025" y="1194319"/>
            <a:ext cx="8229600" cy="320940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749995"/>
            <a:ext cx="8229600" cy="274320"/>
          </a:xfr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6114081" y="4794504"/>
            <a:ext cx="2582992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954331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2 Line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5" y="262001"/>
            <a:ext cx="8229600" cy="82296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0" i="0" kern="1000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54025" y="1398958"/>
            <a:ext cx="8229600" cy="2998671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1078618"/>
            <a:ext cx="8229600" cy="274320"/>
          </a:xfr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6067586" y="4794504"/>
            <a:ext cx="2629487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39437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4025" y="731520"/>
            <a:ext cx="4041775" cy="3900805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199" y="731520"/>
            <a:ext cx="4041775" cy="3900805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6129580" y="4794504"/>
            <a:ext cx="2567493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468621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5" y="274320"/>
            <a:ext cx="5029200" cy="4572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454025" y="731520"/>
            <a:ext cx="5029200" cy="366324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719664" y="-8606"/>
            <a:ext cx="3429000" cy="5152106"/>
          </a:xfr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182880" indent="-182880" algn="ctr">
              <a:buNone/>
              <a:defRPr lang="en-US" sz="1400" spc="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1764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90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60774" y="292608"/>
            <a:ext cx="5029200" cy="42976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3660775" y="732080"/>
            <a:ext cx="5029200" cy="390523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429000" cy="5143500"/>
          </a:xfr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182880" indent="-182880" algn="ctr">
              <a:buNone/>
              <a:defRPr lang="en-US" sz="1400" spc="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6098583" y="4794504"/>
            <a:ext cx="2598490" cy="20070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www.cardiff.ac.uk/physics-astronomy</a:t>
            </a:r>
          </a:p>
        </p:txBody>
      </p:sp>
    </p:spTree>
    <p:extLst>
      <p:ext uri="{BB962C8B-B14F-4D97-AF65-F5344CB8AC3E}">
        <p14:creationId xmlns:p14="http://schemas.microsoft.com/office/powerpoint/2010/main" val="1421703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4025" y="274320"/>
            <a:ext cx="8229600" cy="4572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4025" y="731520"/>
            <a:ext cx="8229600" cy="3672204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0"/>
            <a:ext cx="9144000" cy="7315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6541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84" r:id="rId2"/>
    <p:sldLayoutId id="2147483748" r:id="rId3"/>
    <p:sldLayoutId id="2147483729" r:id="rId4"/>
    <p:sldLayoutId id="2147483730" r:id="rId5"/>
    <p:sldLayoutId id="2147483749" r:id="rId6"/>
    <p:sldLayoutId id="2147483736" r:id="rId7"/>
    <p:sldLayoutId id="2147483737" r:id="rId8"/>
    <p:sldLayoutId id="2147483738" r:id="rId9"/>
    <p:sldLayoutId id="2147483845" r:id="rId10"/>
    <p:sldLayoutId id="2147483739" r:id="rId11"/>
    <p:sldLayoutId id="2147483740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875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000" spc="0" baseline="0">
          <a:solidFill>
            <a:schemeClr val="tx1"/>
          </a:solidFill>
          <a:latin typeface="+mj-lt"/>
          <a:ea typeface="Arial" charset="0"/>
          <a:cs typeface="Arial" charset="0"/>
        </a:defRPr>
      </a:lvl1pPr>
    </p:titleStyle>
    <p:bodyStyle>
      <a:lvl1pPr marL="182880" marR="0" indent="-182880" algn="l" defTabSz="914400" rtl="0" eaLnBrk="1" fontAlgn="auto" latinLnBrk="0" hangingPunct="1">
        <a:lnSpc>
          <a:spcPct val="100000"/>
        </a:lnSpc>
        <a:spcBef>
          <a:spcPts val="4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•"/>
        <a:tabLst>
          <a:tab pos="182880" algn="l"/>
        </a:tabLst>
        <a:defRPr lang="en-US" sz="1800" b="0" i="0" kern="1200" baseline="0" dirty="0" smtClean="0">
          <a:solidFill>
            <a:schemeClr val="tx1"/>
          </a:solidFill>
          <a:latin typeface="+mn-lt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lang="en-US" sz="1600" b="0" i="0" kern="1200" baseline="0" dirty="0" smtClean="0">
          <a:solidFill>
            <a:schemeClr val="tx1"/>
          </a:solidFill>
          <a:latin typeface="+mn-lt"/>
          <a:ea typeface="+mn-ea"/>
          <a:cs typeface="Univers LT Std 45 Light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lang="en-US" sz="1400" b="0" i="0" kern="1200" baseline="0" dirty="0" smtClean="0">
          <a:solidFill>
            <a:schemeClr val="tx1"/>
          </a:solidFill>
          <a:latin typeface="+mn-lt"/>
          <a:ea typeface="+mn-ea"/>
          <a:cs typeface="Univers LT Std 45 Light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lang="en-US" sz="1200" b="0" i="0" kern="1200" baseline="0" dirty="0" smtClean="0">
          <a:solidFill>
            <a:schemeClr val="tx1"/>
          </a:solidFill>
          <a:latin typeface="+mn-lt"/>
          <a:ea typeface="+mn-ea"/>
          <a:cs typeface="Univers LT Std 45 Light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600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 userDrawn="1">
          <p15:clr>
            <a:srgbClr val="F26B43"/>
          </p15:clr>
        </p15:guide>
        <p15:guide id="5" orient="horz" pos="630" userDrawn="1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 userDrawn="1">
          <p15:clr>
            <a:srgbClr val="F26B43"/>
          </p15:clr>
        </p15:guide>
        <p15:guide id="8" orient="horz" pos="29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i.org/10.1002/lapl.200810026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54026" y="830982"/>
            <a:ext cx="8235949" cy="1223072"/>
          </a:xfrm>
        </p:spPr>
        <p:txBody>
          <a:bodyPr/>
          <a:lstStyle/>
          <a:p>
            <a:r>
              <a:rPr lang="en-GB" dirty="0"/>
              <a:t>Simulation of Research-Grade Physics, Chemistry, and Engineering Experiments in LabVIEW as a Flexible Template for Remote Laboratories</a:t>
            </a:r>
            <a:endParaRPr lang="en-GB" sz="27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52437" y="2352538"/>
            <a:ext cx="8235950" cy="292360"/>
          </a:xfrm>
        </p:spPr>
        <p:txBody>
          <a:bodyPr/>
          <a:lstStyle/>
          <a:p>
            <a:r>
              <a:rPr lang="en-GB" dirty="0"/>
              <a:t>47</a:t>
            </a:r>
            <a:r>
              <a:rPr lang="en-GB" baseline="30000" dirty="0"/>
              <a:t>th</a:t>
            </a:r>
            <a:r>
              <a:rPr lang="en-GB" dirty="0"/>
              <a:t> SEFI Annual Conference, Budapest University of Technology and Economics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54025" y="3473449"/>
            <a:ext cx="8235950" cy="1270001"/>
          </a:xfrm>
        </p:spPr>
        <p:txBody>
          <a:bodyPr/>
          <a:lstStyle/>
          <a:p>
            <a:r>
              <a:rPr lang="en-GB" dirty="0"/>
              <a:t>Dr Richard James Lewis</a:t>
            </a:r>
            <a:r>
              <a:rPr lang="en-GB" baseline="30000" dirty="0"/>
              <a:t>1</a:t>
            </a:r>
            <a:r>
              <a:rPr lang="en-GB" dirty="0"/>
              <a:t> and Professor Timothy David Drysdale</a:t>
            </a:r>
            <a:r>
              <a:rPr lang="en-GB" baseline="30000" dirty="0"/>
              <a:t>2</a:t>
            </a:r>
          </a:p>
          <a:p>
            <a:r>
              <a:rPr lang="en-GB" baseline="30000" dirty="0"/>
              <a:t>1</a:t>
            </a:r>
            <a:r>
              <a:rPr lang="en-GB" dirty="0"/>
              <a:t> School of Physics and Astronomy, Cardiff University, United Kingdom</a:t>
            </a:r>
            <a:br>
              <a:rPr lang="en-GB" dirty="0"/>
            </a:br>
            <a:r>
              <a:rPr lang="en-GB" baseline="30000" dirty="0"/>
              <a:t>2</a:t>
            </a:r>
            <a:r>
              <a:rPr lang="en-GB" dirty="0"/>
              <a:t> School of Engineering, The University of Edinburgh, United Kingdom</a:t>
            </a:r>
          </a:p>
          <a:p>
            <a:r>
              <a:rPr lang="en-GB" dirty="0"/>
              <a:t>18</a:t>
            </a:r>
            <a:r>
              <a:rPr lang="en-GB" baseline="30000" dirty="0"/>
              <a:t>th</a:t>
            </a:r>
            <a:r>
              <a:rPr lang="en-GB" dirty="0"/>
              <a:t> </a:t>
            </a:r>
            <a:r>
              <a:rPr lang="en-GB"/>
              <a:t>September 2019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16" y="3687971"/>
            <a:ext cx="875530" cy="840953"/>
          </a:xfrm>
          <a:prstGeom prst="rect">
            <a:avLst/>
          </a:prstGeom>
          <a:ln w="25400">
            <a:solidFill>
              <a:schemeClr val="bg1"/>
            </a:solidFill>
          </a:ln>
        </p:spPr>
      </p:pic>
      <p:pic>
        <p:nvPicPr>
          <p:cNvPr id="1026" name="Picture 2" descr="University of Edinburgh ceremonial roundel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7501" y="3562772"/>
            <a:ext cx="1084574" cy="1091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4337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of TILO: principal simulation elements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4025" y="4789386"/>
            <a:ext cx="605935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GB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Adapted from: R. J. Lewis et al., (2008), Laser Phys. Lett., Vol. 5, No. 7, P: 522, </a:t>
            </a:r>
            <a:r>
              <a:rPr lang="en-GB" sz="900" dirty="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https://doi.org/10.1002/lapl.200810026</a:t>
            </a:r>
            <a:r>
              <a:rPr lang="en-GB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407" y="1017270"/>
            <a:ext cx="6745668" cy="3117850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343228"/>
              </p:ext>
            </p:extLst>
          </p:nvPr>
        </p:nvGraphicFramePr>
        <p:xfrm>
          <a:off x="358775" y="1442085"/>
          <a:ext cx="1638300" cy="2274570"/>
        </p:xfrm>
        <a:graphic>
          <a:graphicData uri="http://schemas.openxmlformats.org/drawingml/2006/table">
            <a:tbl>
              <a:tblPr firstRow="1" firstCol="1" bandRow="1"/>
              <a:tblGrid>
                <a:gridCol w="1638300">
                  <a:extLst>
                    <a:ext uri="{9D8B030D-6E8A-4147-A177-3AD203B41FA5}">
                      <a16:colId xmlns:a16="http://schemas.microsoft.com/office/drawing/2014/main" val="35484244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b="1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Element</a:t>
                      </a:r>
                      <a:endParaRPr lang="en-GB" sz="1200" b="1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608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Raman scattering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4411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Gas handling systems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8303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Permeator vessel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4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4154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Light detection system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8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8021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Laser excitation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3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408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Safety infrastructure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6870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UI monitoring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3727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Time budgeting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7390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4875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of TILO: principal simulation elements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235088"/>
              </p:ext>
            </p:extLst>
          </p:nvPr>
        </p:nvGraphicFramePr>
        <p:xfrm>
          <a:off x="1997075" y="1442085"/>
          <a:ext cx="2948305" cy="2274570"/>
        </p:xfrm>
        <a:graphic>
          <a:graphicData uri="http://schemas.openxmlformats.org/drawingml/2006/table">
            <a:tbl>
              <a:tblPr firstRow="1" firstCol="1" bandRow="1"/>
              <a:tblGrid>
                <a:gridCol w="2948305">
                  <a:extLst>
                    <a:ext uri="{9D8B030D-6E8A-4147-A177-3AD203B41FA5}">
                      <a16:colId xmlns:a16="http://schemas.microsoft.com/office/drawing/2014/main" val="77696237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b="1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Arial" panose="020B0604020202020204" pitchFamily="34" charset="0"/>
                        </a:rPr>
                        <a:t>Complexities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37844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Arial" panose="020B0604020202020204" pitchFamily="34" charset="0"/>
                        </a:rPr>
                        <a:t>Scattering model depth, polarisation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359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Arial" panose="020B0604020202020204" pitchFamily="34" charset="0"/>
                        </a:rPr>
                        <a:t>Connectivity model, diffusion, equilibration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9483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Arial" panose="020B0604020202020204" pitchFamily="34" charset="0"/>
                        </a:rPr>
                        <a:t>Isotope exchange dynamics, temperature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4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6057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Arial" panose="020B0604020202020204" pitchFamily="34" charset="0"/>
                        </a:rPr>
                        <a:t>Transmission efficiency, noise, aberrations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8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830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Arial" panose="020B0604020202020204" pitchFamily="34" charset="0"/>
                        </a:rPr>
                        <a:t>CW laser line shape, warm-up, mode hops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3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769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Arial" panose="020B0604020202020204" pitchFamily="34" charset="0"/>
                        </a:rPr>
                        <a:t>Interdependence of simulation elements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9581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Arial" panose="020B0604020202020204" pitchFamily="34" charset="0"/>
                        </a:rPr>
                        <a:t>Implementation of simulated failures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1396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Arial" panose="020B0604020202020204" pitchFamily="34" charset="0"/>
                        </a:rPr>
                        <a:t>Synchronising to dominant timescale (&gt;1s)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6361760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504471"/>
              </p:ext>
            </p:extLst>
          </p:nvPr>
        </p:nvGraphicFramePr>
        <p:xfrm>
          <a:off x="6106478" y="1442085"/>
          <a:ext cx="853440" cy="2274570"/>
        </p:xfrm>
        <a:graphic>
          <a:graphicData uri="http://schemas.openxmlformats.org/drawingml/2006/table">
            <a:tbl>
              <a:tblPr firstRow="1" firstCol="1" bandRow="1"/>
              <a:tblGrid>
                <a:gridCol w="853440">
                  <a:extLst>
                    <a:ext uri="{9D8B030D-6E8A-4147-A177-3AD203B41FA5}">
                      <a16:colId xmlns:a16="http://schemas.microsoft.com/office/drawing/2014/main" val="16476942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1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Real-time?</a:t>
                      </a:r>
                      <a:endParaRPr lang="en-GB" sz="1200" b="1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88361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No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2322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Yes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8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Yes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4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04854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Yes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8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060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Yes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3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58049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No*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5451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N/A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9529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N/A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9881898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5283303"/>
              </p:ext>
            </p:extLst>
          </p:nvPr>
        </p:nvGraphicFramePr>
        <p:xfrm>
          <a:off x="6959918" y="1442085"/>
          <a:ext cx="1850707" cy="2274570"/>
        </p:xfrm>
        <a:graphic>
          <a:graphicData uri="http://schemas.openxmlformats.org/drawingml/2006/table">
            <a:tbl>
              <a:tblPr firstRow="1" firstCol="1" bandRow="1"/>
              <a:tblGrid>
                <a:gridCol w="1850707">
                  <a:extLst>
                    <a:ext uri="{9D8B030D-6E8A-4147-A177-3AD203B41FA5}">
                      <a16:colId xmlns:a16="http://schemas.microsoft.com/office/drawing/2014/main" val="19398125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b="1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LabVIEW</a:t>
                      </a:r>
                      <a:endParaRPr lang="en-GB" sz="1200" b="1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5031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Formula node</a:t>
                      </a:r>
                      <a:r>
                        <a:rPr lang="en-GB" sz="1200" kern="100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 / files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33081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Custom </a:t>
                      </a:r>
                      <a:r>
                        <a:rPr lang="en-GB" sz="1200" kern="1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SubVI</a:t>
                      </a:r>
                      <a:r>
                        <a:rPr lang="en-GB" sz="1200" kern="100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 (map)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8502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Formula</a:t>
                      </a:r>
                      <a:r>
                        <a:rPr lang="en-GB" sz="1200" kern="100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 node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4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4205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2D</a:t>
                      </a:r>
                      <a:r>
                        <a:rPr lang="en-GB" sz="1200" kern="100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 Arrays of DBL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8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887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User-defined waveform(s)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3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3071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Boolean logic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96129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Event structure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3163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FGV / files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3192643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404145"/>
              </p:ext>
            </p:extLst>
          </p:nvPr>
        </p:nvGraphicFramePr>
        <p:xfrm>
          <a:off x="358775" y="1442085"/>
          <a:ext cx="1638300" cy="2274570"/>
        </p:xfrm>
        <a:graphic>
          <a:graphicData uri="http://schemas.openxmlformats.org/drawingml/2006/table">
            <a:tbl>
              <a:tblPr firstRow="1" firstCol="1" bandRow="1"/>
              <a:tblGrid>
                <a:gridCol w="1638300">
                  <a:extLst>
                    <a:ext uri="{9D8B030D-6E8A-4147-A177-3AD203B41FA5}">
                      <a16:colId xmlns:a16="http://schemas.microsoft.com/office/drawing/2014/main" val="35484244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b="1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Element</a:t>
                      </a:r>
                      <a:endParaRPr lang="en-GB" sz="1200" b="1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608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Raman scattering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4411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Gas handling systems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8303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Permeator vessel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4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4154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Light detection system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8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8021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Laser excitation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3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408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Safety infrastructure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6870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UI monitoring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3727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Time budgeting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7390959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733584"/>
              </p:ext>
            </p:extLst>
          </p:nvPr>
        </p:nvGraphicFramePr>
        <p:xfrm>
          <a:off x="4945380" y="1442085"/>
          <a:ext cx="1161098" cy="2274570"/>
        </p:xfrm>
        <a:graphic>
          <a:graphicData uri="http://schemas.openxmlformats.org/drawingml/2006/table">
            <a:tbl>
              <a:tblPr firstRow="1" firstCol="1" bandRow="1"/>
              <a:tblGrid>
                <a:gridCol w="1161098">
                  <a:extLst>
                    <a:ext uri="{9D8B030D-6E8A-4147-A177-3AD203B41FA5}">
                      <a16:colId xmlns:a16="http://schemas.microsoft.com/office/drawing/2014/main" val="17892020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1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Timescale</a:t>
                      </a:r>
                      <a:endParaRPr lang="en-GB" sz="1200" b="1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6170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10</a:t>
                      </a:r>
                      <a:r>
                        <a:rPr lang="en-GB" sz="1200" kern="100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-14</a:t>
                      </a: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 to 10</a:t>
                      </a:r>
                      <a:r>
                        <a:rPr lang="en-GB" sz="1200" kern="100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-13</a:t>
                      </a: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s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68401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10</a:t>
                      </a:r>
                      <a:r>
                        <a:rPr lang="en-GB" sz="1200" kern="1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-3</a:t>
                      </a: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 to 100s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914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1 to 100s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4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8372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1 to 1000s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8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151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1 to 5000s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3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960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&gt;10</a:t>
                      </a:r>
                      <a:r>
                        <a:rPr lang="en-GB" sz="1200" kern="100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-6</a:t>
                      </a: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s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5808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Asynchronous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4052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Asynchronous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553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489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of TILO: multiple loop architecture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58775" y="1442085"/>
          <a:ext cx="1638300" cy="2274570"/>
        </p:xfrm>
        <a:graphic>
          <a:graphicData uri="http://schemas.openxmlformats.org/drawingml/2006/table">
            <a:tbl>
              <a:tblPr firstRow="1" firstCol="1" bandRow="1"/>
              <a:tblGrid>
                <a:gridCol w="1638300">
                  <a:extLst>
                    <a:ext uri="{9D8B030D-6E8A-4147-A177-3AD203B41FA5}">
                      <a16:colId xmlns:a16="http://schemas.microsoft.com/office/drawing/2014/main" val="35484244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b="1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Element</a:t>
                      </a:r>
                      <a:endParaRPr lang="en-GB" sz="1200" b="1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608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Raman scattering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4411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Gas handling systems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8303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Permeator vessel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4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4154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Light detection system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8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8021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Laser excitation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3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408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Safety infrastructure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6870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UI monitoring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3727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Time budgeting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7390959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651295" y="2362846"/>
            <a:ext cx="3202800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GB" sz="1600" dirty="0"/>
              <a:t>Loopy BD, linked to earlier diagram</a:t>
            </a:r>
          </a:p>
        </p:txBody>
      </p:sp>
    </p:spTree>
    <p:extLst>
      <p:ext uri="{BB962C8B-B14F-4D97-AF65-F5344CB8AC3E}">
        <p14:creationId xmlns:p14="http://schemas.microsoft.com/office/powerpoint/2010/main" val="358502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of TILO: an authentic user interface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850" y="1000125"/>
            <a:ext cx="5697538" cy="374162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82846"/>
              </p:ext>
            </p:extLst>
          </p:nvPr>
        </p:nvGraphicFramePr>
        <p:xfrm>
          <a:off x="358775" y="1442085"/>
          <a:ext cx="1638300" cy="2274570"/>
        </p:xfrm>
        <a:graphic>
          <a:graphicData uri="http://schemas.openxmlformats.org/drawingml/2006/table">
            <a:tbl>
              <a:tblPr firstRow="1" firstCol="1" bandRow="1"/>
              <a:tblGrid>
                <a:gridCol w="1638300">
                  <a:extLst>
                    <a:ext uri="{9D8B030D-6E8A-4147-A177-3AD203B41FA5}">
                      <a16:colId xmlns:a16="http://schemas.microsoft.com/office/drawing/2014/main" val="35484244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b="1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Element</a:t>
                      </a:r>
                      <a:endParaRPr lang="en-GB" sz="1200" b="1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608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Raman scattering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4411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Gas handling systems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8303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Permeator vessel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4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4154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Light detection system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8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8021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Laser excitation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3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408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Safety infrastructure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6870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UI monitoring</a:t>
                      </a:r>
                      <a:endParaRPr lang="en-GB" sz="1200" kern="10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3727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2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Droid Sans Fallback"/>
                          <a:cs typeface="Noto Sans Devanagari"/>
                        </a:rPr>
                        <a:t>Time budgeting</a:t>
                      </a:r>
                      <a:endParaRPr lang="en-GB" sz="1200" kern="100" dirty="0">
                        <a:effectLst/>
                        <a:latin typeface="Arial" panose="020B0604020202020204" pitchFamily="34" charset="0"/>
                        <a:ea typeface="Droid Sans Fallback"/>
                        <a:cs typeface="Noto Sans Devanagari"/>
                      </a:endParaRPr>
                    </a:p>
                  </a:txBody>
                  <a:tcPr marL="34925" marR="34925" marT="34925" marB="349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7390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176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Operational contexts and extension to remote laboratories</a:t>
            </a:r>
          </a:p>
        </p:txBody>
      </p:sp>
    </p:spTree>
    <p:extLst>
      <p:ext uri="{BB962C8B-B14F-4D97-AF65-F5344CB8AC3E}">
        <p14:creationId xmlns:p14="http://schemas.microsoft.com/office/powerpoint/2010/main" val="39302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Operational contexts for realistic laboratory simulations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Undergraduate (BSc) problem-based learning</a:t>
            </a:r>
          </a:p>
          <a:p>
            <a:r>
              <a:rPr lang="en-GB" dirty="0"/>
              <a:t>Postgraduate (MSc) project-based learning</a:t>
            </a:r>
          </a:p>
          <a:p>
            <a:r>
              <a:rPr lang="en-GB" dirty="0"/>
              <a:t>Research student (PhD) training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3507" y="0"/>
            <a:ext cx="3116984" cy="2077989"/>
          </a:xfrm>
          <a:prstGeom prst="rect">
            <a:avLst/>
          </a:prstGeom>
        </p:spPr>
      </p:pic>
      <p:pic>
        <p:nvPicPr>
          <p:cNvPr id="10" name="Picture Placeholder 28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30491" y="0"/>
            <a:ext cx="3013509" cy="2077989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42" y="0"/>
            <a:ext cx="3014149" cy="20779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1" y="0"/>
            <a:ext cx="3013507" cy="2077989"/>
          </a:xfrm>
          <a:prstGeom prst="rect">
            <a:avLst/>
          </a:prstGeom>
          <a:solidFill>
            <a:schemeClr val="accent1">
              <a:lumMod val="20000"/>
              <a:lumOff val="80000"/>
              <a:alpha val="85000"/>
            </a:schemeClr>
          </a:solidFill>
          <a:ln>
            <a:noFill/>
          </a:ln>
        </p:spPr>
        <p:txBody>
          <a:bodyPr wrap="square" lIns="0" rIns="0" rtlCol="0">
            <a:noAutofit/>
          </a:bodyPr>
          <a:lstStyle/>
          <a:p>
            <a:pPr algn="ctr"/>
            <a:r>
              <a:rPr lang="en-GB" sz="1600" b="1" dirty="0"/>
              <a:t>BSc problem-based learning</a:t>
            </a:r>
          </a:p>
          <a:p>
            <a:endParaRPr lang="en-GB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Instant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Individual / paired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Concepts focus: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Spectroscopy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Gas dynamics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S/N optimisation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742924" lvl="1" indent="-285750">
              <a:buFont typeface="Arial" panose="020B0604020202020204" pitchFamily="34" charset="0"/>
              <a:buChar char="•"/>
            </a:pPr>
            <a:endParaRPr lang="en-GB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3013507" y="0"/>
            <a:ext cx="3116984" cy="2077989"/>
          </a:xfrm>
          <a:prstGeom prst="rect">
            <a:avLst/>
          </a:prstGeom>
          <a:solidFill>
            <a:schemeClr val="accent4">
              <a:lumMod val="20000"/>
              <a:lumOff val="80000"/>
              <a:alpha val="85000"/>
            </a:schemeClr>
          </a:solidFill>
          <a:ln>
            <a:noFill/>
          </a:ln>
        </p:spPr>
        <p:txBody>
          <a:bodyPr wrap="square" lIns="0" rIns="0" rtlCol="0">
            <a:noAutofit/>
          </a:bodyPr>
          <a:lstStyle/>
          <a:p>
            <a:pPr algn="ctr"/>
            <a:r>
              <a:rPr lang="en-GB" sz="1600" b="1" dirty="0"/>
              <a:t>MSc project-based learning</a:t>
            </a:r>
          </a:p>
          <a:p>
            <a:endParaRPr lang="en-GB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Instant results, time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Small group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Investigation focus: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Unknown gas mixtures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System characterisation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Booby traps(!)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742924" lvl="1" indent="-285750">
              <a:buFont typeface="Arial" panose="020B0604020202020204" pitchFamily="34" charset="0"/>
              <a:buChar char="•"/>
            </a:pPr>
            <a:endParaRPr lang="en-GB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6130490" y="-7620"/>
            <a:ext cx="3013507" cy="2085609"/>
          </a:xfrm>
          <a:prstGeom prst="rect">
            <a:avLst/>
          </a:prstGeom>
          <a:solidFill>
            <a:schemeClr val="accent5">
              <a:lumMod val="20000"/>
              <a:lumOff val="80000"/>
              <a:alpha val="85000"/>
            </a:schemeClr>
          </a:solidFill>
          <a:ln>
            <a:noFill/>
          </a:ln>
        </p:spPr>
        <p:txBody>
          <a:bodyPr wrap="square" lIns="0" rIns="0" rtlCol="0">
            <a:noAutofit/>
          </a:bodyPr>
          <a:lstStyle/>
          <a:p>
            <a:pPr algn="ctr"/>
            <a:r>
              <a:rPr lang="en-GB" sz="1600" b="1" dirty="0"/>
              <a:t>PhD student training</a:t>
            </a:r>
          </a:p>
          <a:p>
            <a:endParaRPr lang="en-GB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Real-time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Context-specific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Realism focus: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Local protocols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Safety and logging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Feasibility testing</a:t>
            </a:r>
          </a:p>
          <a:p>
            <a:pPr marL="742924" lvl="1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742924" lvl="1" indent="-285750">
              <a:buFont typeface="Arial" panose="020B0604020202020204" pitchFamily="34" charset="0"/>
              <a:buChar char="•"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95580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0DEA19-31EE-944C-9675-CB1F641A2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users rely on tightly-coupled application &amp; user interface   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25E3085-80BE-8843-B189-A54AAA5BC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7632" y="731520"/>
            <a:ext cx="7731791" cy="46363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3D8BAE-D1DC-AD4F-B63D-290A0E67FB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276" t="30833" b="42501"/>
          <a:stretch/>
        </p:blipFill>
        <p:spPr>
          <a:xfrm>
            <a:off x="6817758" y="2337860"/>
            <a:ext cx="1105844" cy="94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21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30177-AC4E-1544-9BFF-8BC3FFE7A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users require a secure connection over network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0C9A75B-4FDB-8444-988F-7784412570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" r="66076" b="2686"/>
          <a:stretch/>
        </p:blipFill>
        <p:spPr>
          <a:xfrm>
            <a:off x="347133" y="320636"/>
            <a:ext cx="3073400" cy="48228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8594FD-CD08-8F46-B409-C8FF0C47F9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276" t="30833" b="42501"/>
          <a:stretch/>
        </p:blipFill>
        <p:spPr>
          <a:xfrm>
            <a:off x="704825" y="3690061"/>
            <a:ext cx="869148" cy="74225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1A6676C-D754-7B4D-94F4-76A1F3FA67E9}"/>
              </a:ext>
            </a:extLst>
          </p:cNvPr>
          <p:cNvSpPr/>
          <p:nvPr/>
        </p:nvSpPr>
        <p:spPr>
          <a:xfrm>
            <a:off x="2416629" y="1043395"/>
            <a:ext cx="1207104" cy="1395005"/>
          </a:xfrm>
          <a:prstGeom prst="rect">
            <a:avLst/>
          </a:prstGeom>
          <a:solidFill>
            <a:schemeClr val="bg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01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30177-AC4E-1544-9BFF-8BC3FFE7A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users require a secure connection over network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0C9A75B-4FDB-8444-988F-7784412570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41775"/>
          <a:stretch/>
        </p:blipFill>
        <p:spPr>
          <a:xfrm>
            <a:off x="347133" y="320636"/>
            <a:ext cx="5274734" cy="495598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4DD469-DA08-184E-BD47-A90EDCAFC8BB}"/>
              </a:ext>
            </a:extLst>
          </p:cNvPr>
          <p:cNvSpPr/>
          <p:nvPr/>
        </p:nvSpPr>
        <p:spPr>
          <a:xfrm>
            <a:off x="4772784" y="826519"/>
            <a:ext cx="1120016" cy="1745231"/>
          </a:xfrm>
          <a:prstGeom prst="rect">
            <a:avLst/>
          </a:prstGeom>
          <a:solidFill>
            <a:schemeClr val="bg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27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30177-AC4E-1544-9BFF-8BC3FFE7A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users require a secure connection over network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0C9A75B-4FDB-8444-988F-7784412570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7196" b="2686"/>
          <a:stretch/>
        </p:blipFill>
        <p:spPr>
          <a:xfrm>
            <a:off x="347133" y="320636"/>
            <a:ext cx="7501467" cy="48228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6C48A1-CD26-CE41-891C-578F7CD38D4E}"/>
              </a:ext>
            </a:extLst>
          </p:cNvPr>
          <p:cNvSpPr txBox="1"/>
          <p:nvPr/>
        </p:nvSpPr>
        <p:spPr>
          <a:xfrm>
            <a:off x="7738533" y="3006982"/>
            <a:ext cx="1236134" cy="181588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/>
              <a:t>*Automatic</a:t>
            </a:r>
          </a:p>
          <a:p>
            <a:r>
              <a:rPr lang="en-US" sz="1600" dirty="0"/>
              <a:t>connection</a:t>
            </a:r>
          </a:p>
          <a:p>
            <a:r>
              <a:rPr lang="en-US" sz="1600" dirty="0"/>
              <a:t>management key to sustainable operation</a:t>
            </a:r>
          </a:p>
          <a:p>
            <a:endParaRPr lang="en-US" sz="1600" dirty="0" err="1"/>
          </a:p>
        </p:txBody>
      </p:sp>
    </p:spTree>
    <p:extLst>
      <p:ext uri="{BB962C8B-B14F-4D97-AF65-F5344CB8AC3E}">
        <p14:creationId xmlns:p14="http://schemas.microsoft.com/office/powerpoint/2010/main" val="2512349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4325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600" dirty="0"/>
              <a:t>A gap has been identified in the educational application of simulations</a:t>
            </a:r>
          </a:p>
          <a:p>
            <a:r>
              <a:rPr lang="en-GB" sz="1600" dirty="0"/>
              <a:t>We propose to repurpose research-grade simulations and control software</a:t>
            </a:r>
          </a:p>
          <a:p>
            <a:endParaRPr lang="en-GB" sz="1600" dirty="0"/>
          </a:p>
          <a:p>
            <a:r>
              <a:rPr lang="en-GB" sz="1600" dirty="0"/>
              <a:t>Proposal adaptable to different operational contexts: UG, MSc, training</a:t>
            </a:r>
          </a:p>
          <a:p>
            <a:r>
              <a:rPr lang="en-GB" sz="1600" dirty="0"/>
              <a:t>Major gains in authentic experience in a robust and scalable pattern</a:t>
            </a:r>
          </a:p>
          <a:p>
            <a:r>
              <a:rPr lang="en-GB" sz="1600" dirty="0"/>
              <a:t>Extensible and scalable in principle to large-scale remote laboratories</a:t>
            </a:r>
          </a:p>
          <a:p>
            <a:endParaRPr lang="en-GB" sz="1600" dirty="0"/>
          </a:p>
          <a:p>
            <a:r>
              <a:rPr lang="en-GB" sz="1600" dirty="0"/>
              <a:t>Major potential gains, but requires significant development effort</a:t>
            </a:r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9" b="55751"/>
          <a:stretch/>
        </p:blipFill>
        <p:spPr>
          <a:xfrm>
            <a:off x="0" y="-1"/>
            <a:ext cx="9144000" cy="208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5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&lt;put </a:t>
            </a:r>
            <a:r>
              <a:rPr lang="en-GB" dirty="0"/>
              <a:t>Tim’s and my details here&gt;</a:t>
            </a:r>
          </a:p>
        </p:txBody>
      </p:sp>
    </p:spTree>
    <p:extLst>
      <p:ext uri="{BB962C8B-B14F-4D97-AF65-F5344CB8AC3E}">
        <p14:creationId xmlns:p14="http://schemas.microsoft.com/office/powerpoint/2010/main" val="1862943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Why simulations?  Why remote laboratories?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4025" y="731520"/>
            <a:ext cx="5051294" cy="3672205"/>
          </a:xfrm>
        </p:spPr>
        <p:txBody>
          <a:bodyPr/>
          <a:lstStyle/>
          <a:p>
            <a:pPr marL="0" indent="0">
              <a:buNone/>
            </a:pPr>
            <a:r>
              <a:rPr lang="en-GB" sz="1400" b="1" dirty="0">
                <a:solidFill>
                  <a:schemeClr val="accent1"/>
                </a:solidFill>
              </a:rPr>
              <a:t>Cardiff University School of Physics and Astronomy</a:t>
            </a:r>
          </a:p>
          <a:p>
            <a:r>
              <a:rPr lang="en-GB" sz="1400" dirty="0"/>
              <a:t>Rapidly increasing numbers of MSc students</a:t>
            </a:r>
          </a:p>
          <a:p>
            <a:r>
              <a:rPr lang="en-GB" sz="1400" dirty="0"/>
              <a:t>Research-group style, community-based teaching model</a:t>
            </a:r>
          </a:p>
          <a:p>
            <a:r>
              <a:rPr lang="en-GB" sz="1400" dirty="0"/>
              <a:t>Award-winning, authentic project-based learning</a:t>
            </a:r>
          </a:p>
          <a:p>
            <a:endParaRPr lang="en-GB" sz="1400" dirty="0"/>
          </a:p>
          <a:p>
            <a:pPr marL="0" indent="0">
              <a:buNone/>
            </a:pPr>
            <a:r>
              <a:rPr lang="en-GB" sz="1400" b="1" dirty="0">
                <a:solidFill>
                  <a:schemeClr val="accent1"/>
                </a:solidFill>
              </a:rPr>
              <a:t>Capacity and modality</a:t>
            </a:r>
          </a:p>
          <a:p>
            <a:r>
              <a:rPr lang="en-GB" sz="1400" dirty="0"/>
              <a:t>Community space accommodates </a:t>
            </a:r>
            <a:r>
              <a:rPr lang="en-GB" sz="1400" b="1" dirty="0"/>
              <a:t>50 students maximum</a:t>
            </a:r>
          </a:p>
          <a:p>
            <a:r>
              <a:rPr lang="en-GB" sz="1400" dirty="0"/>
              <a:t>MSc teaching laboratory capacity </a:t>
            </a:r>
            <a:r>
              <a:rPr lang="en-GB" sz="1400" b="1" dirty="0"/>
              <a:t>20 students maximum</a:t>
            </a:r>
          </a:p>
          <a:p>
            <a:r>
              <a:rPr lang="en-GB" sz="1400" dirty="0"/>
              <a:t>Full-time only (12 months), strong demand for part-time</a:t>
            </a:r>
          </a:p>
          <a:p>
            <a:r>
              <a:rPr lang="en-GB" sz="1400" dirty="0"/>
              <a:t>Mandatory project-based element in core modules</a:t>
            </a:r>
          </a:p>
          <a:p>
            <a:endParaRPr lang="en-GB" sz="1400" dirty="0"/>
          </a:p>
          <a:p>
            <a:pPr marL="0" indent="0">
              <a:buNone/>
            </a:pPr>
            <a:r>
              <a:rPr lang="en-GB" sz="1400" b="1" dirty="0">
                <a:solidFill>
                  <a:schemeClr val="accent1"/>
                </a:solidFill>
              </a:rPr>
              <a:t>Targets</a:t>
            </a:r>
          </a:p>
          <a:p>
            <a:r>
              <a:rPr lang="en-GB" sz="1400" b="1" dirty="0"/>
              <a:t>Increased capacity: </a:t>
            </a:r>
            <a:r>
              <a:rPr lang="en-GB" sz="1400" dirty="0"/>
              <a:t>additional MSc programmes, CDTs</a:t>
            </a:r>
          </a:p>
          <a:p>
            <a:r>
              <a:rPr lang="en-GB" sz="1400" b="1" dirty="0"/>
              <a:t>Widened participation: </a:t>
            </a:r>
            <a:r>
              <a:rPr lang="en-GB" sz="1400" dirty="0"/>
              <a:t>part-time and remote learning</a:t>
            </a:r>
          </a:p>
          <a:p>
            <a:r>
              <a:rPr lang="en-GB" sz="1400" b="1" dirty="0"/>
              <a:t>Authenticity: </a:t>
            </a:r>
            <a:r>
              <a:rPr lang="en-GB" sz="1400" dirty="0"/>
              <a:t>preserve what makes a Cardiff MSc special</a:t>
            </a:r>
          </a:p>
          <a:p>
            <a:endParaRPr lang="en-GB" sz="1400" dirty="0"/>
          </a:p>
          <a:p>
            <a:pPr marL="0" indent="0">
              <a:buNone/>
            </a:pPr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8618930"/>
              </p:ext>
            </p:extLst>
          </p:nvPr>
        </p:nvGraphicFramePr>
        <p:xfrm>
          <a:off x="5798900" y="836651"/>
          <a:ext cx="2433487" cy="3461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337">
                  <a:extLst>
                    <a:ext uri="{9D8B030D-6E8A-4147-A177-3AD203B41FA5}">
                      <a16:colId xmlns:a16="http://schemas.microsoft.com/office/drawing/2014/main" val="1298843240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4067532116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153381472"/>
                    </a:ext>
                  </a:extLst>
                </a:gridCol>
              </a:tblGrid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AY</a:t>
                      </a:r>
                    </a:p>
                  </a:txBody>
                  <a:tcPr marL="77603" marR="77603" marT="38801" marB="38801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MScs</a:t>
                      </a:r>
                    </a:p>
                  </a:txBody>
                  <a:tcPr marL="77603" marR="77603" marT="38801" marB="38801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Students</a:t>
                      </a:r>
                    </a:p>
                  </a:txBody>
                  <a:tcPr marL="77603" marR="77603" marT="38801" marB="38801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641645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2012/13</a:t>
                      </a:r>
                    </a:p>
                  </a:txBody>
                  <a:tcPr marL="77603" marR="77603" marT="38801" marB="388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marL="77603" marR="77603" marT="38801" marB="388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</a:t>
                      </a:r>
                    </a:p>
                  </a:txBody>
                  <a:tcPr marL="77603" marR="77603" marT="38801" marB="38801"/>
                </a:tc>
                <a:extLst>
                  <a:ext uri="{0D108BD9-81ED-4DB2-BD59-A6C34878D82A}">
                    <a16:rowId xmlns:a16="http://schemas.microsoft.com/office/drawing/2014/main" val="1399656417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2013/14</a:t>
                      </a:r>
                    </a:p>
                  </a:txBody>
                  <a:tcPr marL="77603" marR="77603" marT="38801" marB="388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marL="77603" marR="77603" marT="38801" marB="388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</a:t>
                      </a:r>
                    </a:p>
                  </a:txBody>
                  <a:tcPr marL="77603" marR="77603" marT="38801" marB="38801"/>
                </a:tc>
                <a:extLst>
                  <a:ext uri="{0D108BD9-81ED-4DB2-BD59-A6C34878D82A}">
                    <a16:rowId xmlns:a16="http://schemas.microsoft.com/office/drawing/2014/main" val="3681723107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2014/15</a:t>
                      </a:r>
                    </a:p>
                  </a:txBody>
                  <a:tcPr marL="77603" marR="77603" marT="38801" marB="388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marL="77603" marR="77603" marT="38801" marB="388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7</a:t>
                      </a:r>
                    </a:p>
                  </a:txBody>
                  <a:tcPr marL="77603" marR="77603" marT="38801" marB="38801"/>
                </a:tc>
                <a:extLst>
                  <a:ext uri="{0D108BD9-81ED-4DB2-BD59-A6C34878D82A}">
                    <a16:rowId xmlns:a16="http://schemas.microsoft.com/office/drawing/2014/main" val="3666016380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2015/16</a:t>
                      </a:r>
                    </a:p>
                  </a:txBody>
                  <a:tcPr marL="77603" marR="77603" marT="38801" marB="38801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3</a:t>
                      </a:r>
                    </a:p>
                  </a:txBody>
                  <a:tcPr marL="77603" marR="77603" marT="38801" marB="38801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14</a:t>
                      </a:r>
                    </a:p>
                  </a:txBody>
                  <a:tcPr marL="77603" marR="77603" marT="38801" marB="38801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463258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2016/17</a:t>
                      </a:r>
                    </a:p>
                  </a:txBody>
                  <a:tcPr marL="77603" marR="77603" marT="38801" marB="38801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</a:t>
                      </a:r>
                    </a:p>
                  </a:txBody>
                  <a:tcPr marL="77603" marR="77603" marT="38801" marB="38801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22</a:t>
                      </a:r>
                    </a:p>
                  </a:txBody>
                  <a:tcPr marL="77603" marR="77603" marT="38801" marB="38801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7135254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2017/18</a:t>
                      </a:r>
                    </a:p>
                  </a:txBody>
                  <a:tcPr marL="77603" marR="77603" marT="38801" marB="38801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5</a:t>
                      </a:r>
                    </a:p>
                  </a:txBody>
                  <a:tcPr marL="77603" marR="77603" marT="38801" marB="38801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21</a:t>
                      </a:r>
                    </a:p>
                  </a:txBody>
                  <a:tcPr marL="77603" marR="77603" marT="38801" marB="38801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048832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2018/19</a:t>
                      </a:r>
                    </a:p>
                  </a:txBody>
                  <a:tcPr marL="77603" marR="77603" marT="38801" marB="3880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5</a:t>
                      </a:r>
                    </a:p>
                  </a:txBody>
                  <a:tcPr marL="77603" marR="77603" marT="38801" marB="3880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24</a:t>
                      </a:r>
                    </a:p>
                  </a:txBody>
                  <a:tcPr marL="77603" marR="77603" marT="38801" marB="38801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7971043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b="1" dirty="0"/>
                        <a:t>2019/20</a:t>
                      </a:r>
                    </a:p>
                  </a:txBody>
                  <a:tcPr marL="77603" marR="77603" marT="38801" marB="3880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1" dirty="0"/>
                        <a:t>6</a:t>
                      </a:r>
                    </a:p>
                  </a:txBody>
                  <a:tcPr marL="77603" marR="77603" marT="38801" marB="3880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1" dirty="0"/>
                        <a:t>40</a:t>
                      </a:r>
                    </a:p>
                  </a:txBody>
                  <a:tcPr marL="77603" marR="77603" marT="38801" marB="38801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678719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2020/21</a:t>
                      </a:r>
                    </a:p>
                  </a:txBody>
                  <a:tcPr marL="77603" marR="77603" marT="38801" marB="3880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6</a:t>
                      </a:r>
                    </a:p>
                  </a:txBody>
                  <a:tcPr marL="77603" marR="77603" marT="38801" marB="3880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45 (est.)</a:t>
                      </a:r>
                    </a:p>
                  </a:txBody>
                  <a:tcPr marL="77603" marR="77603" marT="38801" marB="3880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8042907"/>
                  </a:ext>
                </a:extLst>
              </a:tr>
              <a:tr h="31472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2021/22</a:t>
                      </a:r>
                    </a:p>
                  </a:txBody>
                  <a:tcPr marL="77603" marR="77603" marT="38801" marB="38801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7</a:t>
                      </a:r>
                    </a:p>
                  </a:txBody>
                  <a:tcPr marL="77603" marR="77603" marT="38801" marB="38801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50</a:t>
                      </a:r>
                      <a:r>
                        <a:rPr lang="en-GB" sz="1400" baseline="0" dirty="0"/>
                        <a:t> (est.)</a:t>
                      </a:r>
                      <a:endParaRPr lang="en-GB" sz="1400" dirty="0"/>
                    </a:p>
                  </a:txBody>
                  <a:tcPr marL="77603" marR="77603" marT="38801" marB="38801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819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565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572000" y="731520"/>
            <a:ext cx="4117975" cy="3672205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 marL="182880" marR="0" indent="-18288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>
                <a:tab pos="182880" algn="l"/>
              </a:tabLst>
              <a:defRPr lang="en-US" sz="18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lang="en-US" sz="16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Univers LT Std 45 Light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lang="en-US" sz="14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Univers LT Std 45 Light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lang="en-US" sz="1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Univers LT Std 45 Light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 baseline="0">
                <a:solidFill>
                  <a:schemeClr val="bg2">
                    <a:lumMod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>
                <a:solidFill>
                  <a:schemeClr val="accent1"/>
                </a:solidFill>
              </a:rPr>
              <a:t>Educational regime</a:t>
            </a:r>
          </a:p>
          <a:p>
            <a:pPr marL="0" indent="0">
              <a:buNone/>
            </a:pPr>
            <a:endParaRPr lang="en-GB" sz="1600" dirty="0"/>
          </a:p>
          <a:p>
            <a:r>
              <a:rPr lang="en-GB" sz="1600" b="1" dirty="0"/>
              <a:t>Scale: </a:t>
            </a:r>
            <a:r>
              <a:rPr lang="en-GB" sz="1600" dirty="0"/>
              <a:t>very broad range, but narrow-focus</a:t>
            </a:r>
          </a:p>
          <a:p>
            <a:r>
              <a:rPr lang="en-GB" sz="1600" b="1" dirty="0"/>
              <a:t>Complexity: </a:t>
            </a:r>
            <a:r>
              <a:rPr lang="en-GB" sz="1600" dirty="0"/>
              <a:t>simple, fundamental concepts</a:t>
            </a:r>
          </a:p>
          <a:p>
            <a:r>
              <a:rPr lang="en-GB" sz="1600" b="1" dirty="0"/>
              <a:t>Context: </a:t>
            </a:r>
            <a:r>
              <a:rPr lang="en-GB" sz="1600" dirty="0"/>
              <a:t>conceptual, early undergraduate</a:t>
            </a:r>
          </a:p>
          <a:p>
            <a:endParaRPr lang="en-GB" sz="1600" dirty="0"/>
          </a:p>
          <a:p>
            <a:r>
              <a:rPr lang="en-GB" sz="1600" b="1" dirty="0"/>
              <a:t>Availability: </a:t>
            </a:r>
            <a:r>
              <a:rPr lang="en-GB" sz="1600" dirty="0"/>
              <a:t>easy, public, commercial</a:t>
            </a:r>
          </a:p>
          <a:p>
            <a:r>
              <a:rPr lang="en-GB" sz="1600" b="1" dirty="0"/>
              <a:t>Source code: </a:t>
            </a:r>
            <a:r>
              <a:rPr lang="en-GB" sz="1600" dirty="0"/>
              <a:t>open and closed source</a:t>
            </a:r>
            <a:endParaRPr lang="en-GB" sz="1600" b="1" dirty="0"/>
          </a:p>
          <a:p>
            <a:r>
              <a:rPr lang="en-GB" sz="1600" b="1" dirty="0"/>
              <a:t>Ease of use: </a:t>
            </a:r>
            <a:r>
              <a:rPr lang="en-GB" sz="1600" dirty="0"/>
              <a:t>friendliness prioritised</a:t>
            </a:r>
          </a:p>
          <a:p>
            <a:endParaRPr lang="en-GB" sz="1600" dirty="0"/>
          </a:p>
          <a:p>
            <a:r>
              <a:rPr lang="en-GB" sz="1600" b="1" dirty="0"/>
              <a:t>Authenticity: </a:t>
            </a:r>
            <a:r>
              <a:rPr lang="en-GB" sz="1600" dirty="0"/>
              <a:t>subordinated to friendliness</a:t>
            </a:r>
            <a:endParaRPr lang="en-GB" sz="1600" b="1" dirty="0"/>
          </a:p>
        </p:txBody>
      </p:sp>
      <p:grpSp>
        <p:nvGrpSpPr>
          <p:cNvPr id="18" name="Group 17"/>
          <p:cNvGrpSpPr/>
          <p:nvPr/>
        </p:nvGrpSpPr>
        <p:grpSpPr>
          <a:xfrm>
            <a:off x="4576666" y="1186377"/>
            <a:ext cx="4113310" cy="3154103"/>
            <a:chOff x="4576666" y="1186377"/>
            <a:chExt cx="4113310" cy="3154103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/>
            <a:srcRect r="11716"/>
            <a:stretch/>
          </p:blipFill>
          <p:spPr>
            <a:xfrm>
              <a:off x="4576666" y="1187548"/>
              <a:ext cx="4113310" cy="3152932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4811578" y="1186377"/>
              <a:ext cx="3638817" cy="200055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GB" sz="700">
                  <a:solidFill>
                    <a:schemeClr val="bg1"/>
                  </a:solidFill>
                </a:rPr>
                <a:t>https://phet.colorado.edu/sims/html/blackbody-spectrum/latest/blackbody-spectrum_en.html</a:t>
              </a:r>
              <a:endParaRPr lang="en-GB" sz="700" dirty="0" err="1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opportunity: the gap between simulation regimes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25" y="731520"/>
            <a:ext cx="4117975" cy="3672205"/>
          </a:xfrm>
        </p:spPr>
        <p:txBody>
          <a:bodyPr/>
          <a:lstStyle/>
          <a:p>
            <a:pPr marL="0" indent="0">
              <a:buNone/>
            </a:pPr>
            <a:r>
              <a:rPr lang="en-GB" sz="1600" b="1" dirty="0">
                <a:solidFill>
                  <a:schemeClr val="accent1"/>
                </a:solidFill>
              </a:rPr>
              <a:t>Research regime</a:t>
            </a:r>
          </a:p>
          <a:p>
            <a:pPr marL="0" indent="0">
              <a:buNone/>
            </a:pPr>
            <a:endParaRPr lang="en-GB" sz="1600" b="1" dirty="0">
              <a:solidFill>
                <a:schemeClr val="accent1"/>
              </a:solidFill>
            </a:endParaRPr>
          </a:p>
          <a:p>
            <a:r>
              <a:rPr lang="en-GB" sz="1600" b="1" dirty="0"/>
              <a:t>Scale: </a:t>
            </a:r>
            <a:r>
              <a:rPr lang="en-GB" sz="1600" dirty="0"/>
              <a:t>every physical, instrumental scale</a:t>
            </a:r>
          </a:p>
          <a:p>
            <a:r>
              <a:rPr lang="en-GB" sz="1600" b="1" dirty="0"/>
              <a:t>Complexity: </a:t>
            </a:r>
            <a:r>
              <a:rPr lang="en-GB" sz="1600" dirty="0"/>
              <a:t>highly bespoke, complex</a:t>
            </a:r>
          </a:p>
          <a:p>
            <a:r>
              <a:rPr lang="en-GB" sz="1600" b="1" dirty="0"/>
              <a:t>Context: </a:t>
            </a:r>
            <a:r>
              <a:rPr lang="en-GB" sz="1600" dirty="0"/>
              <a:t>iterative, with experiment</a:t>
            </a:r>
          </a:p>
          <a:p>
            <a:endParaRPr lang="en-GB" sz="1600" dirty="0"/>
          </a:p>
          <a:p>
            <a:r>
              <a:rPr lang="en-GB" sz="1600" b="1" dirty="0"/>
              <a:t>Availability:</a:t>
            </a:r>
            <a:r>
              <a:rPr lang="en-GB" sz="1600" dirty="0"/>
              <a:t> research group only</a:t>
            </a:r>
          </a:p>
          <a:p>
            <a:r>
              <a:rPr lang="en-GB" sz="1600" b="1" dirty="0"/>
              <a:t>Source code: </a:t>
            </a:r>
            <a:r>
              <a:rPr lang="en-GB" sz="1600" dirty="0"/>
              <a:t>in group, quality variable</a:t>
            </a:r>
          </a:p>
          <a:p>
            <a:r>
              <a:rPr lang="en-GB" sz="1600" b="1" dirty="0"/>
              <a:t>Ease of use: </a:t>
            </a:r>
            <a:r>
              <a:rPr lang="en-GB" sz="1600" dirty="0"/>
              <a:t>not always user friendly!</a:t>
            </a:r>
          </a:p>
          <a:p>
            <a:endParaRPr lang="en-GB" sz="1600" dirty="0"/>
          </a:p>
          <a:p>
            <a:r>
              <a:rPr lang="en-GB" sz="1600" b="1" dirty="0"/>
              <a:t>Authenticity</a:t>
            </a:r>
            <a:r>
              <a:rPr lang="en-GB" sz="1600" dirty="0"/>
              <a:t>: represents “real science”</a:t>
            </a:r>
          </a:p>
          <a:p>
            <a:endParaRPr lang="en-GB" sz="1600" dirty="0"/>
          </a:p>
          <a:p>
            <a:endParaRPr lang="en-GB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4404896"/>
            <a:ext cx="807085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b="1" u="sng" dirty="0">
                <a:solidFill>
                  <a:schemeClr val="accent1"/>
                </a:solidFill>
              </a:rPr>
              <a:t>Gap identified: authentic research-based simulations for virtual laboratories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58690" y="1187547"/>
            <a:ext cx="4113312" cy="3152932"/>
            <a:chOff x="458690" y="1187547"/>
            <a:chExt cx="4113312" cy="3152932"/>
          </a:xfrm>
        </p:grpSpPr>
        <p:pic>
          <p:nvPicPr>
            <p:cNvPr id="6" name="Picture Placeholder 8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7" r="117" b="49003"/>
            <a:stretch/>
          </p:blipFill>
          <p:spPr>
            <a:xfrm>
              <a:off x="458690" y="1188721"/>
              <a:ext cx="4113312" cy="3151758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2229280" y="1187547"/>
              <a:ext cx="541815" cy="200055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GB" sz="700" dirty="0">
                  <a:solidFill>
                    <a:schemeClr val="bg1"/>
                  </a:solidFill>
                </a:rPr>
                <a:t>Credit: CERN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770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Our proposal:</a:t>
            </a:r>
          </a:p>
          <a:p>
            <a:r>
              <a:rPr lang="en-GB" dirty="0"/>
              <a:t>1. Bridge the gap between the research and educational regimes</a:t>
            </a:r>
          </a:p>
          <a:p>
            <a:r>
              <a:rPr lang="en-GB" dirty="0"/>
              <a:t>2. Exploit in-house simulations and control software</a:t>
            </a:r>
          </a:p>
        </p:txBody>
      </p:sp>
    </p:spTree>
    <p:extLst>
      <p:ext uri="{BB962C8B-B14F-4D97-AF65-F5344CB8AC3E}">
        <p14:creationId xmlns:p14="http://schemas.microsoft.com/office/powerpoint/2010/main" val="320666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 authentic educational simulation requirements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Modularity and user interaction</a:t>
            </a:r>
          </a:p>
          <a:p>
            <a:pPr lvl="0"/>
            <a:r>
              <a:rPr lang="en-GB" dirty="0"/>
              <a:t>Timescale compatibility</a:t>
            </a:r>
          </a:p>
          <a:p>
            <a:pPr lvl="0"/>
            <a:r>
              <a:rPr lang="en-GB" dirty="0"/>
              <a:t>Time budgeting configurability</a:t>
            </a:r>
          </a:p>
          <a:p>
            <a:pPr lvl="0"/>
            <a:r>
              <a:rPr lang="en-GB" dirty="0"/>
              <a:t>Adjustable complexity</a:t>
            </a:r>
          </a:p>
          <a:p>
            <a:pPr lvl="0"/>
            <a:r>
              <a:rPr lang="en-GB" dirty="0"/>
              <a:t>Realism</a:t>
            </a:r>
          </a:p>
          <a:p>
            <a:pPr lvl="0"/>
            <a:r>
              <a:rPr lang="en-GB" dirty="0"/>
              <a:t>Appropriate use of affordances</a:t>
            </a:r>
          </a:p>
          <a:p>
            <a:endParaRPr lang="en-GB" dirty="0"/>
          </a:p>
        </p:txBody>
      </p:sp>
      <p:grpSp>
        <p:nvGrpSpPr>
          <p:cNvPr id="20" name="Group 19"/>
          <p:cNvGrpSpPr/>
          <p:nvPr/>
        </p:nvGrpSpPr>
        <p:grpSpPr>
          <a:xfrm>
            <a:off x="4248150" y="2781300"/>
            <a:ext cx="3575049" cy="1352550"/>
            <a:chOff x="4248150" y="2781300"/>
            <a:chExt cx="3575049" cy="1352550"/>
          </a:xfrm>
        </p:grpSpPr>
        <p:sp>
          <p:nvSpPr>
            <p:cNvPr id="15" name="Right Brace 14"/>
            <p:cNvSpPr/>
            <p:nvPr/>
          </p:nvSpPr>
          <p:spPr>
            <a:xfrm>
              <a:off x="4248150" y="2781300"/>
              <a:ext cx="190500" cy="1352550"/>
            </a:xfrm>
            <a:prstGeom prst="rightBrace">
              <a:avLst/>
            </a:prstGeom>
            <a:ln w="12700">
              <a:solidFill>
                <a:schemeClr val="bg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571999" y="3267984"/>
              <a:ext cx="32512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Easily implemented in LabVIEW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933825" y="4170921"/>
            <a:ext cx="4577714" cy="369332"/>
            <a:chOff x="3933825" y="4170921"/>
            <a:chExt cx="4577714" cy="369332"/>
          </a:xfrm>
        </p:grpSpPr>
        <p:sp>
          <p:nvSpPr>
            <p:cNvPr id="17" name="TextBox 16"/>
            <p:cNvSpPr txBox="1"/>
            <p:nvPr/>
          </p:nvSpPr>
          <p:spPr>
            <a:xfrm>
              <a:off x="4571998" y="4170921"/>
              <a:ext cx="3939541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Specific to operational context</a:t>
              </a: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>
              <a:off x="3933825" y="4380987"/>
              <a:ext cx="565150" cy="0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9" b="55751"/>
          <a:stretch/>
        </p:blipFill>
        <p:spPr>
          <a:xfrm>
            <a:off x="0" y="-1"/>
            <a:ext cx="9144000" cy="208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1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4025" y="2235493"/>
            <a:ext cx="3424555" cy="432068"/>
          </a:xfrm>
        </p:spPr>
        <p:txBody>
          <a:bodyPr/>
          <a:lstStyle/>
          <a:p>
            <a:r>
              <a:rPr lang="en-GB" dirty="0"/>
              <a:t>Why use LabVIEW?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4025" y="2710982"/>
            <a:ext cx="4034155" cy="1926332"/>
          </a:xfrm>
        </p:spPr>
        <p:txBody>
          <a:bodyPr/>
          <a:lstStyle/>
          <a:p>
            <a:r>
              <a:rPr lang="en-GB" dirty="0"/>
              <a:t>Ubiquity</a:t>
            </a:r>
          </a:p>
          <a:p>
            <a:r>
              <a:rPr lang="en-GB" dirty="0"/>
              <a:t>Inherent parallelism</a:t>
            </a:r>
          </a:p>
          <a:p>
            <a:r>
              <a:rPr lang="en-GB" dirty="0"/>
              <a:t>Rapid GUI development</a:t>
            </a:r>
          </a:p>
          <a:p>
            <a:r>
              <a:rPr lang="en-GB" dirty="0"/>
              <a:t>Can embed Python and MATLAB</a:t>
            </a:r>
          </a:p>
          <a:p>
            <a:r>
              <a:rPr lang="en-GB" dirty="0"/>
              <a:t>Authentic user experience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8" name="Picture Placeholder 1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4429" b="4429"/>
          <a:stretch/>
        </p:blipFill>
        <p:spPr>
          <a:xfrm>
            <a:off x="0" y="1"/>
            <a:ext cx="9144000" cy="2077988"/>
          </a:xfrm>
        </p:spPr>
      </p:pic>
      <p:grpSp>
        <p:nvGrpSpPr>
          <p:cNvPr id="5" name="Group 4"/>
          <p:cNvGrpSpPr/>
          <p:nvPr/>
        </p:nvGrpSpPr>
        <p:grpSpPr>
          <a:xfrm>
            <a:off x="4488180" y="2230706"/>
            <a:ext cx="4503420" cy="2407730"/>
            <a:chOff x="4488180" y="2230706"/>
            <a:chExt cx="4503420" cy="2407730"/>
          </a:xfrm>
        </p:grpSpPr>
        <p:sp>
          <p:nvSpPr>
            <p:cNvPr id="9" name="Content Placeholder 3"/>
            <p:cNvSpPr txBox="1">
              <a:spLocks/>
            </p:cNvSpPr>
            <p:nvPr/>
          </p:nvSpPr>
          <p:spPr>
            <a:xfrm>
              <a:off x="4488180" y="2712104"/>
              <a:ext cx="4503420" cy="1926332"/>
            </a:xfrm>
            <a:prstGeom prst="rect">
              <a:avLst/>
            </a:prstGeom>
          </p:spPr>
          <p:txBody>
            <a:bodyPr vert="horz" lIns="0" tIns="45720" rIns="0" bIns="45720" rtlCol="0">
              <a:noAutofit/>
            </a:bodyPr>
            <a:lstStyle>
              <a:lvl1pPr marL="182880" marR="0" indent="-182880" algn="l" defTabSz="914400" rtl="0" eaLnBrk="1" fontAlgn="auto" latinLnBrk="0" hangingPunct="1">
                <a:lnSpc>
                  <a:spcPct val="90000"/>
                </a:lnSpc>
                <a:spcBef>
                  <a:spcPts val="400"/>
                </a:spcBef>
                <a:spcAft>
                  <a:spcPts val="0"/>
                </a:spcAft>
                <a:buClr>
                  <a:schemeClr val="bg1"/>
                </a:buClr>
                <a:buSzPct val="90000"/>
                <a:buFont typeface="Arial" panose="020B0604020202020204" pitchFamily="34" charset="0"/>
                <a:buChar char="•"/>
                <a:tabLst>
                  <a:tab pos="182880" algn="l"/>
                </a:tabLst>
                <a:defRPr lang="en-US" sz="1800" b="0" i="0" kern="1200" baseline="0" dirty="0" smtClean="0">
                  <a:solidFill>
                    <a:schemeClr val="bg1"/>
                  </a:solidFill>
                  <a:latin typeface="+mn-lt"/>
                  <a:ea typeface="Arial" charset="0"/>
                  <a:cs typeface="Arial" charset="0"/>
                </a:defRPr>
              </a:lvl1pPr>
              <a:lvl2pPr marL="457200" indent="-18288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bg1"/>
                </a:buClr>
                <a:buSzPct val="90000"/>
                <a:buFont typeface="Arial" panose="020B0604020202020204" pitchFamily="34" charset="0"/>
                <a:buChar char="•"/>
                <a:defRPr lang="en-US" sz="1600" b="0" i="0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Univers LT Std 45 Light"/>
                </a:defRPr>
              </a:lvl2pPr>
              <a:lvl3pPr marL="731520" indent="-18288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bg1"/>
                </a:buClr>
                <a:buSzPct val="90000"/>
                <a:buFont typeface="Arial" panose="020B0604020202020204" pitchFamily="34" charset="0"/>
                <a:buChar char="•"/>
                <a:defRPr lang="en-US" sz="1400" b="0" i="0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Univers LT Std 45 Light"/>
                </a:defRPr>
              </a:lvl3pPr>
              <a:lvl4pPr marL="914400" indent="-18288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bg1"/>
                </a:buClr>
                <a:buSzPct val="90000"/>
                <a:buFont typeface="Arial" panose="020B0604020202020204" pitchFamily="34" charset="0"/>
                <a:buChar char="•"/>
                <a:defRPr lang="en-US" sz="1200" b="0" i="0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Univers LT Std 45 Light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chemeClr val="bg1"/>
                </a:buClr>
                <a:buSzPct val="90000"/>
                <a:buFont typeface="Arial"/>
                <a:buNone/>
                <a:defRPr lang="en-US" sz="1600" b="0" i="0" kern="1200" baseline="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/>
                <a:t>Existing code possibly poor</a:t>
              </a:r>
            </a:p>
            <a:p>
              <a:r>
                <a:rPr lang="en-GB" dirty="0"/>
                <a:t>Parallelism has its own issues</a:t>
              </a:r>
            </a:p>
            <a:p>
              <a:r>
                <a:rPr lang="en-GB" dirty="0"/>
                <a:t>Research GUIs possibly terrible</a:t>
              </a:r>
            </a:p>
            <a:p>
              <a:r>
                <a:rPr lang="en-GB" dirty="0"/>
                <a:t>Repurposing takes significant time</a:t>
              </a:r>
            </a:p>
            <a:p>
              <a:r>
                <a:rPr lang="en-GB" dirty="0"/>
                <a:t>Software needs accompanying resources</a:t>
              </a:r>
            </a:p>
            <a:p>
              <a:endParaRPr lang="en-GB" dirty="0"/>
            </a:p>
          </p:txBody>
        </p:sp>
        <p:sp>
          <p:nvSpPr>
            <p:cNvPr id="10" name="Title 2"/>
            <p:cNvSpPr txBox="1">
              <a:spLocks/>
            </p:cNvSpPr>
            <p:nvPr/>
          </p:nvSpPr>
          <p:spPr>
            <a:xfrm>
              <a:off x="4488180" y="2230706"/>
              <a:ext cx="3424555" cy="432068"/>
            </a:xfrm>
            <a:prstGeom prst="rect">
              <a:avLst/>
            </a:prstGeom>
          </p:spPr>
          <p:txBody>
            <a:bodyPr vert="horz" lIns="0" tIns="45720" rIns="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400" b="0" i="0" kern="1000" spc="0" baseline="0">
                  <a:solidFill>
                    <a:schemeClr val="bg1"/>
                  </a:solidFill>
                  <a:latin typeface="+mj-lt"/>
                  <a:ea typeface="Arial" charset="0"/>
                  <a:cs typeface="Arial" charset="0"/>
                </a:defRPr>
              </a:lvl1pPr>
            </a:lstStyle>
            <a:p>
              <a:r>
                <a:rPr lang="en-GB" dirty="0"/>
                <a:t>Things to bear in mind…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8818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Implementing a modular simulation in LabVIEW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&lt;example BD showing threads, link to TILO version closely&gt;</a:t>
            </a:r>
          </a:p>
        </p:txBody>
      </p:sp>
    </p:spTree>
    <p:extLst>
      <p:ext uri="{BB962C8B-B14F-4D97-AF65-F5344CB8AC3E}">
        <p14:creationId xmlns:p14="http://schemas.microsoft.com/office/powerpoint/2010/main" val="228196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Proof-of-concept: a simulation of the TILO experiment</a:t>
            </a:r>
          </a:p>
        </p:txBody>
      </p:sp>
    </p:spTree>
    <p:extLst>
      <p:ext uri="{BB962C8B-B14F-4D97-AF65-F5344CB8AC3E}">
        <p14:creationId xmlns:p14="http://schemas.microsoft.com/office/powerpoint/2010/main" val="203138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rporate Template_2016">
  <a:themeElements>
    <a:clrScheme name="Cardiff University">
      <a:dk1>
        <a:sysClr val="windowText" lastClr="000000"/>
      </a:dk1>
      <a:lt1>
        <a:sysClr val="window" lastClr="FFFFFF"/>
      </a:lt1>
      <a:dk2>
        <a:srgbClr val="2F444E"/>
      </a:dk2>
      <a:lt2>
        <a:srgbClr val="C8BB8D"/>
      </a:lt2>
      <a:accent1>
        <a:srgbClr val="CE0538"/>
      </a:accent1>
      <a:accent2>
        <a:srgbClr val="F78D1E"/>
      </a:accent2>
      <a:accent3>
        <a:srgbClr val="FFD100"/>
      </a:accent3>
      <a:accent4>
        <a:srgbClr val="8FC73E"/>
      </a:accent4>
      <a:accent5>
        <a:srgbClr val="233E8B"/>
      </a:accent5>
      <a:accent6>
        <a:srgbClr val="73479C"/>
      </a:accent6>
      <a:hlink>
        <a:srgbClr val="0070C0"/>
      </a:hlink>
      <a:folHlink>
        <a:srgbClr val="73479C"/>
      </a:folHlink>
    </a:clrScheme>
    <a:fontScheme name="Cardiff University">
      <a:majorFont>
        <a:latin typeface="Franklin Gothic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rgbClr val="0A60A3"/>
          </a:solidFill>
        </a:ln>
        <a:effectLst/>
      </a:spPr>
      <a:bodyPr lIns="0" r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83849F29-9337-3144-8459-655ABC8EB322}" vid="{9D2C9A26-672A-7C49-BB05-FE5030E4DE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26762_NIWeek_2017_PPT_Session_Template_NS_v3</Template>
  <TotalTime>3619</TotalTime>
  <Words>906</Words>
  <Application>Microsoft Macintosh PowerPoint</Application>
  <PresentationFormat>On-screen Show (16:9)</PresentationFormat>
  <Paragraphs>240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Franklin Gothic Book</vt:lpstr>
      <vt:lpstr>Helvetica Neue Light</vt:lpstr>
      <vt:lpstr>Wingdings</vt:lpstr>
      <vt:lpstr>Corporate Template_2016</vt:lpstr>
      <vt:lpstr>Simulation of Research-Grade Physics, Chemistry, and Engineering Experiments in LabVIEW as a Flexible Template for Remote Laboratories</vt:lpstr>
      <vt:lpstr>PowerPoint Presentation</vt:lpstr>
      <vt:lpstr>Why simulations?  Why remote laboratories?</vt:lpstr>
      <vt:lpstr>An opportunity: the gap between simulation regimes</vt:lpstr>
      <vt:lpstr>PowerPoint Presentation</vt:lpstr>
      <vt:lpstr>General authentic educational simulation requirements</vt:lpstr>
      <vt:lpstr>Why use LabVIEW?</vt:lpstr>
      <vt:lpstr>Implementing a modular simulation in LabVIEW</vt:lpstr>
      <vt:lpstr>PowerPoint Presentation</vt:lpstr>
      <vt:lpstr>Simulation of TILO: principal simulation elements</vt:lpstr>
      <vt:lpstr>Simulation of TILO: principal simulation elements</vt:lpstr>
      <vt:lpstr>Simulation of TILO: multiple loop architecture</vt:lpstr>
      <vt:lpstr>Simulation of TILO: an authentic user interface</vt:lpstr>
      <vt:lpstr>PowerPoint Presentation</vt:lpstr>
      <vt:lpstr>Operational contexts for realistic laboratory simulations</vt:lpstr>
      <vt:lpstr>Local users rely on tightly-coupled application &amp; user interface   </vt:lpstr>
      <vt:lpstr>Remote users require a secure connection over network</vt:lpstr>
      <vt:lpstr>Remote users require a secure connection over network</vt:lpstr>
      <vt:lpstr>Remote users require a secure connection over network</vt:lpstr>
      <vt:lpstr>Summary</vt:lpstr>
      <vt:lpstr>Contact details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Transitioning MSc Physics Teaching to LabVIEW NXG 2.0: From Drills to DAQ-First</dc:title>
  <dc:creator>Richard Lewis</dc:creator>
  <cp:lastModifiedBy>DRYSDALE Tim</cp:lastModifiedBy>
  <cp:revision>350</cp:revision>
  <dcterms:created xsi:type="dcterms:W3CDTF">2017-01-30T19:54:50Z</dcterms:created>
  <dcterms:modified xsi:type="dcterms:W3CDTF">2019-09-14T17:53:28Z</dcterms:modified>
</cp:coreProperties>
</file>

<file path=docProps/thumbnail.jpeg>
</file>